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440" r:id="rId3"/>
    <p:sldId id="507" r:id="rId4"/>
    <p:sldId id="518" r:id="rId5"/>
    <p:sldId id="509" r:id="rId6"/>
    <p:sldId id="395" r:id="rId7"/>
    <p:sldId id="390" r:id="rId8"/>
    <p:sldId id="476" r:id="rId9"/>
    <p:sldId id="492" r:id="rId10"/>
    <p:sldId id="493" r:id="rId11"/>
    <p:sldId id="494" r:id="rId12"/>
    <p:sldId id="475" r:id="rId13"/>
    <p:sldId id="502" r:id="rId14"/>
    <p:sldId id="495" r:id="rId15"/>
    <p:sldId id="473" r:id="rId16"/>
    <p:sldId id="496" r:id="rId17"/>
    <p:sldId id="442" r:id="rId18"/>
    <p:sldId id="503" r:id="rId19"/>
    <p:sldId id="504" r:id="rId20"/>
    <p:sldId id="490" r:id="rId21"/>
    <p:sldId id="478" r:id="rId22"/>
    <p:sldId id="480" r:id="rId23"/>
    <p:sldId id="510" r:id="rId24"/>
    <p:sldId id="489" r:id="rId25"/>
    <p:sldId id="506" r:id="rId26"/>
    <p:sldId id="512" r:id="rId27"/>
    <p:sldId id="444" r:id="rId28"/>
    <p:sldId id="516" r:id="rId29"/>
    <p:sldId id="459" r:id="rId30"/>
    <p:sldId id="505" r:id="rId31"/>
    <p:sldId id="485" r:id="rId32"/>
    <p:sldId id="515" r:id="rId33"/>
    <p:sldId id="517" r:id="rId34"/>
    <p:sldId id="499" r:id="rId35"/>
    <p:sldId id="511" r:id="rId36"/>
    <p:sldId id="500" r:id="rId37"/>
    <p:sldId id="469" r:id="rId38"/>
    <p:sldId id="48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43" autoAdjust="0"/>
    <p:restoredTop sz="88700" autoAdjust="0"/>
  </p:normalViewPr>
  <p:slideViewPr>
    <p:cSldViewPr snapToGrid="0" snapToObjects="1">
      <p:cViewPr varScale="1">
        <p:scale>
          <a:sx n="127" d="100"/>
          <a:sy n="127" d="100"/>
        </p:scale>
        <p:origin x="14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4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F3800-7BD5-8B44-8C84-53070F9B8C95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B5FF1-3D4C-4047-B1FC-FB5EC75A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4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7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5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9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1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94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60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8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3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t24" TargetMode="External"/><Relationship Id="rId7" Type="http://schemas.openxmlformats.org/officeDocument/2006/relationships/image" Target="../media/image7.tiff"/><Relationship Id="rId2" Type="http://schemas.openxmlformats.org/officeDocument/2006/relationships/hyperlink" Target="http://cmn.nimh.nih.gov/dss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mh.nih.gov/about/strategic-planning-reports/strategic-research-prioriti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ih.gov/news-events/news-releases/nih-releases-strategic-plan-data-scienc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11" Type="http://schemas.openxmlformats.org/officeDocument/2006/relationships/image" Target="../media/image52.tiff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tiff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7" Type="http://schemas.openxmlformats.org/officeDocument/2006/relationships/image" Target="../media/image79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http://cmn.nimh.nih.gov/dsst" TargetMode="External"/><Relationship Id="rId4" Type="http://schemas.openxmlformats.org/officeDocument/2006/relationships/hyperlink" Target="mailto:NIMHDSST@mail.nih.gov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65248"/>
            <a:ext cx="9144000" cy="978408"/>
          </a:xfrm>
        </p:spPr>
        <p:txBody>
          <a:bodyPr/>
          <a:lstStyle/>
          <a:p>
            <a:r>
              <a:rPr lang="en-US" sz="4800" dirty="0"/>
              <a:t>Data Science &amp; Sharing Team</a:t>
            </a:r>
            <a:br>
              <a:rPr lang="en-US" sz="4800" dirty="0"/>
            </a:br>
            <a:r>
              <a:rPr lang="en-US" sz="2400" dirty="0"/>
              <a:t>NIMH IRP Investigator’s Seminar Series</a:t>
            </a:r>
            <a:br>
              <a:rPr lang="en-US" sz="2400" dirty="0"/>
            </a:br>
            <a:r>
              <a:rPr lang="en-US" sz="2400" dirty="0"/>
              <a:t>12 March 2019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91711"/>
            <a:ext cx="7772400" cy="17914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Adam Thomas</a:t>
            </a:r>
          </a:p>
          <a:p>
            <a:r>
              <a:rPr lang="en-US" dirty="0"/>
              <a:t>Data Science and Sharing Team, FMRIF, NIMH</a:t>
            </a:r>
          </a:p>
          <a:p>
            <a:r>
              <a:rPr lang="en-US" dirty="0">
                <a:hlinkClick r:id="rId2"/>
              </a:rPr>
              <a:t>http://cmn.nimh.nih.gov/dsst</a:t>
            </a:r>
            <a:endParaRPr lang="en-US" dirty="0"/>
          </a:p>
          <a:p>
            <a:r>
              <a:rPr lang="en-US" dirty="0" err="1"/>
              <a:t>adamt@nih.gov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Slides available online: </a:t>
            </a:r>
            <a:r>
              <a:rPr lang="en-US" dirty="0">
                <a:hlinkClick r:id="rId3"/>
              </a:rPr>
              <a:t>https://github.com/agt24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07081" y="6005794"/>
            <a:ext cx="3134136" cy="767637"/>
            <a:chOff x="2247900" y="6044150"/>
            <a:chExt cx="3134136" cy="792006"/>
          </a:xfrm>
        </p:grpSpPr>
        <p:sp>
          <p:nvSpPr>
            <p:cNvPr id="6" name="Rounded Rectangle 5"/>
            <p:cNvSpPr/>
            <p:nvPr/>
          </p:nvSpPr>
          <p:spPr>
            <a:xfrm>
              <a:off x="2260600" y="6052525"/>
              <a:ext cx="3121436" cy="75823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NIH_NIMH_Master_Logo_2Color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7900" y="6044150"/>
              <a:ext cx="2997200" cy="792006"/>
            </a:xfrm>
            <a:prstGeom prst="rect">
              <a:avLst/>
            </a:prstGeom>
          </p:spPr>
        </p:pic>
      </p:grpSp>
      <p:pic>
        <p:nvPicPr>
          <p:cNvPr id="10" name="Picture 9" descr="department-of-health-human-services-usa.eps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699" y="6038530"/>
            <a:ext cx="734901" cy="734901"/>
          </a:xfrm>
          <a:prstGeom prst="rect">
            <a:avLst/>
          </a:prstGeom>
        </p:spPr>
      </p:pic>
      <p:pic>
        <p:nvPicPr>
          <p:cNvPr id="5" name="Picture 4" descr="FMFRI_blue.eps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7128" y="5941533"/>
            <a:ext cx="2132228" cy="86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7529A-CA5D-A34E-B638-2E8B88A54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5941532"/>
            <a:ext cx="1434292" cy="8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94" y="811450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The Reproducibility Crisis dates to 2005</a:t>
            </a:r>
          </a:p>
          <a:p>
            <a:pPr>
              <a:buFont typeface="Arial"/>
              <a:buChar char="•"/>
            </a:pPr>
            <a:r>
              <a:rPr lang="en-US" sz="3200" dirty="0"/>
              <a:t>Surveys suggest consensus</a:t>
            </a:r>
          </a:p>
          <a:p>
            <a:pPr>
              <a:buFont typeface="Arial"/>
              <a:buChar char="•"/>
            </a:pPr>
            <a:r>
              <a:rPr lang="en-US" sz="3200" dirty="0"/>
              <a:t>Signs of improvement</a:t>
            </a:r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7572F85-D5A9-D74D-B538-4A66A52F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47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/>
              <a:t>Problem: Reproducibility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47849-DC38-AC41-AD04-1A23A1ACE2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024" y="2923741"/>
            <a:ext cx="6879842" cy="3749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5D0B5-D0C4-DB4F-85DC-A797B6E815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684" y="2923741"/>
            <a:ext cx="6080972" cy="20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2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7572F85-D5A9-D74D-B538-4A66A52F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47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/>
              <a:t>Problem: 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EA9AB-ABBA-804F-8044-DC49633B6B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44" y="2827151"/>
            <a:ext cx="6560746" cy="390686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744942-93B4-FA4A-ADFF-73F9680F2319}"/>
              </a:ext>
            </a:extLst>
          </p:cNvPr>
          <p:cNvSpPr txBox="1">
            <a:spLocks/>
          </p:cNvSpPr>
          <p:nvPr/>
        </p:nvSpPr>
        <p:spPr>
          <a:xfrm>
            <a:off x="-794" y="811450"/>
            <a:ext cx="9144000" cy="425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3200"/>
              <a:t>The Reproducibility Crisis dates to 2005</a:t>
            </a:r>
          </a:p>
          <a:p>
            <a:pPr>
              <a:buFont typeface="Arial"/>
              <a:buChar char="•"/>
            </a:pPr>
            <a:r>
              <a:rPr lang="en-US" sz="3200"/>
              <a:t>Surveys suggest consensus</a:t>
            </a:r>
          </a:p>
          <a:p>
            <a:pPr>
              <a:buFont typeface="Arial"/>
              <a:buChar char="•"/>
            </a:pPr>
            <a:r>
              <a:rPr lang="en-US" sz="3200"/>
              <a:t>Signs of improvement</a:t>
            </a:r>
          </a:p>
          <a:p>
            <a:pPr>
              <a:buFont typeface="Arial"/>
              <a:buChar char="•"/>
            </a:pPr>
            <a:endParaRPr lang="en-US" sz="320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5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0978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NIMH strongly encourages investigators to use a standard set of common data elements, when available […]. In addition, NIMH expects investigators to share data and biospecimens through the appropriate databases and repositories […]”</a:t>
            </a:r>
            <a:br>
              <a:rPr lang="en-US" sz="3200" dirty="0"/>
            </a:br>
            <a:r>
              <a:rPr lang="en-US" sz="1700" dirty="0">
                <a:hlinkClick r:id="rId3"/>
              </a:rPr>
              <a:t>https://www.nimh.nih.gov/about/strategic-planning-reports/strategic-research-priorities</a:t>
            </a:r>
            <a:br>
              <a:rPr lang="en-US" sz="1700" dirty="0"/>
            </a:br>
            <a:endParaRPr lang="en-US" sz="3200" dirty="0"/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F8B5C-7B94-7544-A36C-828DEFC0A4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66868"/>
            <a:ext cx="9144000" cy="11869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685800" y="74723"/>
            <a:ext cx="77708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Problem: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179774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685800" y="74723"/>
            <a:ext cx="77708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Problem: Reproducibility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FD3F7-87D3-0947-AF59-3C51397F50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119" y="1273214"/>
            <a:ext cx="6910362" cy="35527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05B6F7-756E-E14E-9A24-6F3A7F18F837}"/>
              </a:ext>
            </a:extLst>
          </p:cNvPr>
          <p:cNvSpPr/>
          <p:nvPr/>
        </p:nvSpPr>
        <p:spPr>
          <a:xfrm>
            <a:off x="1064077" y="5016054"/>
            <a:ext cx="70142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https://www.nih.gov/news-events/news-releases/nih-releases-strategic-plan-data-science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1475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Why do we need a Data Science &amp; Sharing Team?</a:t>
            </a:r>
          </a:p>
          <a:p>
            <a:pPr lvl="1">
              <a:buFont typeface="Arial"/>
              <a:buChar char="•"/>
            </a:pPr>
            <a:r>
              <a:rPr lang="en-US" sz="2800" dirty="0"/>
              <a:t>Science in the IRP can and should be more reproducible, and we’re making progress</a:t>
            </a:r>
          </a:p>
          <a:p>
            <a:pPr lvl="1">
              <a:buFont typeface="Arial"/>
              <a:buChar char="•"/>
            </a:pPr>
            <a:r>
              <a:rPr lang="en-US" sz="2800" dirty="0"/>
              <a:t>Data management is slowing the progress of research</a:t>
            </a:r>
            <a:endParaRPr lang="en-US" sz="3000" dirty="0"/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What does the Data Science &amp; Sharing Team do?</a:t>
            </a: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How can you make your science more reproducible?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1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8BB2622-26ED-2943-BA96-1D9562277A5A}"/>
              </a:ext>
            </a:extLst>
          </p:cNvPr>
          <p:cNvSpPr/>
          <p:nvPr/>
        </p:nvSpPr>
        <p:spPr>
          <a:xfrm>
            <a:off x="5463403" y="2140929"/>
            <a:ext cx="3516923" cy="3314700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290BECE-2142-C047-8FE9-DFCE13F93386}"/>
              </a:ext>
            </a:extLst>
          </p:cNvPr>
          <p:cNvSpPr/>
          <p:nvPr/>
        </p:nvSpPr>
        <p:spPr>
          <a:xfrm>
            <a:off x="378069" y="2057400"/>
            <a:ext cx="3516923" cy="3314700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82881C-33F0-C34E-A34A-8B4C49A6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93" y="-81200"/>
            <a:ext cx="7770813" cy="1429871"/>
          </a:xfrm>
        </p:spPr>
        <p:txBody>
          <a:bodyPr>
            <a:normAutofit/>
          </a:bodyPr>
          <a:lstStyle/>
          <a:p>
            <a:r>
              <a:rPr lang="en-US" dirty="0"/>
              <a:t>Here to help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A58ECB-0019-8E49-AA19-50DCE995EE5E}"/>
              </a:ext>
            </a:extLst>
          </p:cNvPr>
          <p:cNvSpPr txBox="1">
            <a:spLocks/>
          </p:cNvSpPr>
          <p:nvPr/>
        </p:nvSpPr>
        <p:spPr>
          <a:xfrm>
            <a:off x="0" y="1121798"/>
            <a:ext cx="9062977" cy="620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dirty="0"/>
              <a:t>The NIMH IRP Computational Support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5B69C-66D0-1646-BED9-E06E42E77E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953" y="3306977"/>
            <a:ext cx="1348604" cy="13486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FBCD61-4D71-5944-BCC1-585981743A0A}"/>
              </a:ext>
            </a:extLst>
          </p:cNvPr>
          <p:cNvSpPr txBox="1">
            <a:spLocks/>
          </p:cNvSpPr>
          <p:nvPr/>
        </p:nvSpPr>
        <p:spPr>
          <a:xfrm>
            <a:off x="711311" y="2506852"/>
            <a:ext cx="2643752" cy="826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Scientific Information Officer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2210B3-709E-3349-8FF2-644D8DA8B161}"/>
              </a:ext>
            </a:extLst>
          </p:cNvPr>
          <p:cNvSpPr txBox="1">
            <a:spLocks/>
          </p:cNvSpPr>
          <p:nvPr/>
        </p:nvSpPr>
        <p:spPr>
          <a:xfrm>
            <a:off x="6278721" y="2413490"/>
            <a:ext cx="1881431" cy="1013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Machine Learning Team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025CDF-EE02-234A-9982-2C791ADDD511}"/>
              </a:ext>
            </a:extLst>
          </p:cNvPr>
          <p:cNvSpPr/>
          <p:nvPr/>
        </p:nvSpPr>
        <p:spPr>
          <a:xfrm>
            <a:off x="2844429" y="2177261"/>
            <a:ext cx="3516923" cy="3314700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8B53F-8957-444F-8F93-703E163CA5AA}"/>
              </a:ext>
            </a:extLst>
          </p:cNvPr>
          <p:cNvSpPr txBox="1">
            <a:spLocks/>
          </p:cNvSpPr>
          <p:nvPr/>
        </p:nvSpPr>
        <p:spPr>
          <a:xfrm>
            <a:off x="3355063" y="2458931"/>
            <a:ext cx="2710494" cy="84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Data Science &amp; Sharing Team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3C4844-83C6-9141-8C50-BE93F72DE71E}"/>
              </a:ext>
            </a:extLst>
          </p:cNvPr>
          <p:cNvSpPr txBox="1">
            <a:spLocks/>
          </p:cNvSpPr>
          <p:nvPr/>
        </p:nvSpPr>
        <p:spPr>
          <a:xfrm>
            <a:off x="225456" y="5695351"/>
            <a:ext cx="8754870" cy="84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Co-located in the D wing on the 3</a:t>
            </a:r>
            <a:r>
              <a:rPr lang="en-US" baseline="30000" dirty="0"/>
              <a:t>rd</a:t>
            </a:r>
            <a:r>
              <a:rPr lang="en-US" dirty="0"/>
              <a:t> floor of building 10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Frequent meetings and communication to route issues appropriately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584855-8FA5-894B-836A-892473ADE1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283" y="3131464"/>
            <a:ext cx="1172398" cy="152411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1AAF5F-CB0E-4447-AFEB-83E61CF38977}"/>
              </a:ext>
            </a:extLst>
          </p:cNvPr>
          <p:cNvSpPr txBox="1">
            <a:spLocks/>
          </p:cNvSpPr>
          <p:nvPr/>
        </p:nvSpPr>
        <p:spPr>
          <a:xfrm>
            <a:off x="6232420" y="4655581"/>
            <a:ext cx="2178686" cy="434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Francisco Pereira</a:t>
            </a:r>
          </a:p>
        </p:txBody>
      </p:sp>
    </p:spTree>
    <p:extLst>
      <p:ext uri="{BB962C8B-B14F-4D97-AF65-F5344CB8AC3E}">
        <p14:creationId xmlns:p14="http://schemas.microsoft.com/office/powerpoint/2010/main" val="3032882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Why do we need a Data Science &amp; Sharing Team?</a:t>
            </a:r>
          </a:p>
          <a:p>
            <a:pPr>
              <a:buFont typeface="Arial"/>
              <a:buChar char="•"/>
            </a:pPr>
            <a:r>
              <a:rPr lang="en-US" sz="3200" dirty="0"/>
              <a:t>What does the Data Science &amp; Sharing Team do?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Sharing &amp; Curating data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Training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Collaborative projects and grants</a:t>
            </a: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How can you make your science more reproducible?</a:t>
            </a:r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062"/>
            <a:ext cx="7770813" cy="1429871"/>
          </a:xfrm>
        </p:spPr>
        <p:txBody>
          <a:bodyPr/>
          <a:lstStyle/>
          <a:p>
            <a:r>
              <a:rPr lang="en-US" dirty="0"/>
              <a:t>Sharing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305613"/>
            <a:ext cx="9055100" cy="344714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u="sng" dirty="0">
                <a:effectLst/>
              </a:rPr>
              <a:t>IRP Datasets shared: 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Gonzalez-Castillo et al., 2012, https://</a:t>
            </a:r>
            <a:r>
              <a:rPr lang="en-US" sz="2000" dirty="0" err="1">
                <a:effectLst/>
              </a:rPr>
              <a:t>doi.org</a:t>
            </a:r>
            <a:r>
              <a:rPr lang="en-US" sz="2000" dirty="0">
                <a:effectLst/>
              </a:rPr>
              <a:t>/10.15154/1464517</a:t>
            </a:r>
            <a:br>
              <a:rPr lang="en-US" sz="2000" dirty="0"/>
            </a:br>
            <a:r>
              <a:rPr lang="en-US" sz="2000" dirty="0">
                <a:effectLst/>
              </a:rPr>
              <a:t>Gonzalez-Castillo et al., 2015, https://</a:t>
            </a:r>
            <a:r>
              <a:rPr lang="en-US" sz="2000" dirty="0" err="1">
                <a:effectLst/>
              </a:rPr>
              <a:t>doi.org</a:t>
            </a:r>
            <a:r>
              <a:rPr lang="en-US" sz="2000" dirty="0">
                <a:effectLst/>
              </a:rPr>
              <a:t>/10.15154/1464520</a:t>
            </a:r>
            <a:br>
              <a:rPr lang="en-US" sz="2000" dirty="0"/>
            </a:br>
            <a:r>
              <a:rPr lang="en-US" sz="2000" dirty="0">
                <a:effectLst/>
              </a:rPr>
              <a:t>Shaw et al., 2018, https://</a:t>
            </a:r>
            <a:r>
              <a:rPr lang="en-US" sz="2000" dirty="0" err="1">
                <a:effectLst/>
              </a:rPr>
              <a:t>doi.org</a:t>
            </a:r>
            <a:r>
              <a:rPr lang="en-US" sz="2000" dirty="0">
                <a:effectLst/>
              </a:rPr>
              <a:t>/10.15154/1463004</a:t>
            </a:r>
            <a:br>
              <a:rPr lang="en-US" sz="2000" dirty="0"/>
            </a:br>
            <a:r>
              <a:rPr lang="en-US" sz="2000" dirty="0" err="1">
                <a:effectLst/>
              </a:rPr>
              <a:t>Thurm</a:t>
            </a:r>
            <a:r>
              <a:rPr lang="en-US" sz="2000" dirty="0">
                <a:effectLst/>
              </a:rPr>
              <a:t> et al., 2018, https://</a:t>
            </a:r>
            <a:r>
              <a:rPr lang="en-US" sz="2000" dirty="0" err="1">
                <a:effectLst/>
              </a:rPr>
              <a:t>doi.org</a:t>
            </a:r>
            <a:r>
              <a:rPr lang="en-US" sz="2000" dirty="0">
                <a:effectLst/>
              </a:rPr>
              <a:t>/10.15154/1464602</a:t>
            </a:r>
            <a:br>
              <a:rPr lang="en-US" sz="2000" dirty="0"/>
            </a:br>
            <a:r>
              <a:rPr lang="en-US" sz="2000" dirty="0">
                <a:effectLst/>
              </a:rPr>
              <a:t>Power et al., 2018, https://</a:t>
            </a:r>
            <a:r>
              <a:rPr lang="en-US" sz="2000" dirty="0" err="1">
                <a:effectLst/>
              </a:rPr>
              <a:t>openneuro.org</a:t>
            </a:r>
            <a:r>
              <a:rPr lang="en-US" sz="2000" dirty="0">
                <a:effectLst/>
              </a:rPr>
              <a:t>/datasets/ds000258/</a:t>
            </a:r>
            <a:endParaRPr lang="en-US" sz="3200" dirty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3190955"/>
            <a:ext cx="1443960" cy="1469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618" y="3190956"/>
            <a:ext cx="1404532" cy="1404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81" y="3190955"/>
            <a:ext cx="1195126" cy="14341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555" y="3180322"/>
            <a:ext cx="1339370" cy="1444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773" y="3190955"/>
            <a:ext cx="1142990" cy="141730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65594" y="4774018"/>
            <a:ext cx="9055100" cy="2083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7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dirty="0"/>
              <a:t>Help with:</a:t>
            </a:r>
          </a:p>
          <a:p>
            <a:pPr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Consent, protocol language, &amp; IRP issues</a:t>
            </a:r>
          </a:p>
          <a:p>
            <a:pPr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Choosing a repository</a:t>
            </a:r>
          </a:p>
          <a:p>
            <a:pPr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Standardizing and data formatting</a:t>
            </a:r>
            <a:endParaRPr lang="en-US" sz="3200" dirty="0"/>
          </a:p>
          <a:p>
            <a:pPr marL="0" indent="0">
              <a:spcBef>
                <a:spcPts val="0"/>
              </a:spcBef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043" y="-291323"/>
            <a:ext cx="7770813" cy="1429871"/>
          </a:xfrm>
        </p:spPr>
        <p:txBody>
          <a:bodyPr/>
          <a:lstStyle/>
          <a:p>
            <a:r>
              <a:rPr lang="en-US" dirty="0"/>
              <a:t>Shared Data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912074"/>
            <a:ext cx="9055100" cy="5489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effectLst/>
              </a:rPr>
              <a:t>The Research Volunteers Protocol</a:t>
            </a:r>
          </a:p>
          <a:p>
            <a:pPr>
              <a:buFont typeface="Arial"/>
              <a:buChar char="•"/>
            </a:pPr>
            <a:r>
              <a:rPr lang="en-US" sz="3000" dirty="0">
                <a:effectLst/>
              </a:rPr>
              <a:t>83 (and counting) healthy volunteers scanned </a:t>
            </a:r>
            <a:br>
              <a:rPr lang="en-US" sz="3000" dirty="0">
                <a:effectLst/>
              </a:rPr>
            </a:br>
            <a:r>
              <a:rPr lang="en-US" sz="3000" dirty="0">
                <a:effectLst/>
              </a:rPr>
              <a:t>at NIMH + clinical screening and phenotyping</a:t>
            </a:r>
            <a:endParaRPr lang="en-US" sz="3200" dirty="0">
              <a:effectLst/>
            </a:endParaRPr>
          </a:p>
          <a:p>
            <a:pPr>
              <a:buFont typeface="Arial"/>
              <a:buChar char="•"/>
            </a:pPr>
            <a:r>
              <a:rPr lang="en-US" sz="3000" dirty="0">
                <a:effectLst/>
              </a:rPr>
              <a:t>Available on the NIMH Data Archive (NDA) May 15</a:t>
            </a:r>
          </a:p>
          <a:p>
            <a:pPr marL="0" indent="0">
              <a:buNone/>
            </a:pPr>
            <a:br>
              <a:rPr lang="en-US" sz="3200" dirty="0">
                <a:effectLst/>
              </a:rPr>
            </a:br>
            <a:endParaRPr lang="en-US" sz="3200" dirty="0">
              <a:effectLst/>
            </a:endParaRPr>
          </a:p>
          <a:p>
            <a:pPr lvl="1">
              <a:buFont typeface="Arial"/>
              <a:buChar char="•"/>
            </a:pPr>
            <a:endParaRPr lang="en-US" sz="3000" dirty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Shape 236">
            <a:extLst>
              <a:ext uri="{FF2B5EF4-FFF2-40B4-BE49-F238E27FC236}">
                <a16:creationId xmlns:a16="http://schemas.microsoft.com/office/drawing/2014/main" id="{0A78E386-3833-D34B-89B7-525DCDCDD7E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6439" y="912074"/>
            <a:ext cx="1126489" cy="126558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Shape 234">
            <a:extLst>
              <a:ext uri="{FF2B5EF4-FFF2-40B4-BE49-F238E27FC236}">
                <a16:creationId xmlns:a16="http://schemas.microsoft.com/office/drawing/2014/main" id="{2B1DE91A-8C1B-F044-A69A-ED8F25AF9536}"/>
              </a:ext>
            </a:extLst>
          </p:cNvPr>
          <p:cNvSpPr txBox="1">
            <a:spLocks/>
          </p:cNvSpPr>
          <p:nvPr/>
        </p:nvSpPr>
        <p:spPr>
          <a:xfrm>
            <a:off x="7546692" y="2262759"/>
            <a:ext cx="1396068" cy="48826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00" dirty="0"/>
              <a:t>Joyce Chung </a:t>
            </a:r>
          </a:p>
        </p:txBody>
      </p:sp>
    </p:spTree>
    <p:extLst>
      <p:ext uri="{BB962C8B-B14F-4D97-AF65-F5344CB8AC3E}">
        <p14:creationId xmlns:p14="http://schemas.microsoft.com/office/powerpoint/2010/main" val="165546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043" y="-291323"/>
            <a:ext cx="7770813" cy="1429871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 clinical scans &amp; shared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1048"/>
            <a:ext cx="9055100" cy="5489866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800" dirty="0">
                <a:effectLst/>
              </a:rPr>
              <a:t>Sequences developed for this Research Volunteers protocol (based on ADNI/ABCD) can be used instead of the clinical scan</a:t>
            </a:r>
          </a:p>
          <a:p>
            <a:pPr>
              <a:buFont typeface="Arial"/>
              <a:buChar char="•"/>
            </a:pPr>
            <a:r>
              <a:rPr lang="en-US" sz="2800" dirty="0">
                <a:effectLst/>
              </a:rPr>
              <a:t>Investigators can now use Director’s Reserve scan time to conduct these clinical scans, provided they have broad sharing in their protocol</a:t>
            </a:r>
          </a:p>
          <a:p>
            <a:pPr>
              <a:buFont typeface="Arial"/>
              <a:buChar char="•"/>
            </a:pPr>
            <a:r>
              <a:rPr lang="en-US" sz="2800" dirty="0">
                <a:effectLst/>
              </a:rPr>
              <a:t>The DSST will manage anonymization and sharing of these scans</a:t>
            </a:r>
          </a:p>
          <a:p>
            <a:pPr>
              <a:buFont typeface="Arial"/>
              <a:buChar char="•"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3B774-349D-654E-9F34-20361DA336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95" y="4851757"/>
            <a:ext cx="6053559" cy="2006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5E8B1A-FDC6-6041-8C75-C134856C9B34}"/>
              </a:ext>
            </a:extLst>
          </p:cNvPr>
          <p:cNvSpPr txBox="1"/>
          <p:nvPr/>
        </p:nvSpPr>
        <p:spPr>
          <a:xfrm>
            <a:off x="7038640" y="5592636"/>
            <a:ext cx="2243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 Vinai </a:t>
            </a:r>
            <a:r>
              <a:rPr lang="en-US" dirty="0" err="1"/>
              <a:t>Roopchansingh</a:t>
            </a:r>
            <a:endParaRPr lang="en-US" dirty="0"/>
          </a:p>
          <a:p>
            <a:r>
              <a:rPr lang="en-US" dirty="0"/>
              <a:t> &amp; John </a:t>
            </a:r>
            <a:r>
              <a:rPr lang="en-US" dirty="0" err="1"/>
              <a:t>Butman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9141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Why do we need a Data Science &amp; Sharing Team?</a:t>
            </a:r>
          </a:p>
          <a:p>
            <a:pPr>
              <a:buFont typeface="Arial"/>
              <a:buChar char="•"/>
            </a:pPr>
            <a:r>
              <a:rPr lang="en-US" sz="3200" dirty="0"/>
              <a:t>What does the Data Science &amp; Sharing Team do?</a:t>
            </a:r>
          </a:p>
          <a:p>
            <a:pPr>
              <a:buFont typeface="Arial"/>
              <a:buChar char="•"/>
            </a:pPr>
            <a:r>
              <a:rPr lang="en-US" sz="3000" dirty="0"/>
              <a:t>How can you make your science more reproducible?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043" y="-291688"/>
            <a:ext cx="7770813" cy="1429871"/>
          </a:xfrm>
        </p:spPr>
        <p:txBody>
          <a:bodyPr/>
          <a:lstStyle/>
          <a:p>
            <a:r>
              <a:rPr lang="en-US" dirty="0"/>
              <a:t>Shared Data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817729"/>
            <a:ext cx="9055100" cy="344714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IARPA Competition: Decode sentences from fMRI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Three separate "semantic mapping" datasets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fMRI data for 180 concepts, using three different types of stimuli: sentences, pictures, word clouds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18 subjects, ~150 </a:t>
            </a:r>
            <a:r>
              <a:rPr lang="en-US" sz="3000" dirty="0" err="1"/>
              <a:t>hrs</a:t>
            </a:r>
            <a:r>
              <a:rPr lang="en-US" sz="3000" dirty="0"/>
              <a:t> of fMRI task data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Initial release available now: http://</a:t>
            </a:r>
            <a:r>
              <a:rPr lang="en-US" sz="3000" dirty="0" err="1"/>
              <a:t>nido.nimh.nih.gov</a:t>
            </a:r>
            <a:endParaRPr lang="en-US" sz="3000" dirty="0"/>
          </a:p>
          <a:p>
            <a:pPr lvl="1"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65594" y="4774018"/>
            <a:ext cx="9055100" cy="2083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dirty="0"/>
              <a:t>Help with:</a:t>
            </a:r>
          </a:p>
          <a:p>
            <a:pPr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Consent, protocol language, &amp; IRP issues</a:t>
            </a:r>
          </a:p>
          <a:p>
            <a:pPr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Choosing a repository</a:t>
            </a:r>
          </a:p>
          <a:p>
            <a:pPr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Standardizing and data formatting</a:t>
            </a:r>
            <a:endParaRPr lang="en-US" sz="3200" dirty="0"/>
          </a:p>
          <a:p>
            <a:pPr marL="0" indent="0">
              <a:spcBef>
                <a:spcPts val="0"/>
              </a:spcBef>
              <a:buFontTx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97CC1-DED6-9A41-A87B-C5886907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8" y="4264869"/>
            <a:ext cx="8686800" cy="242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007AC-E9A3-5C49-9916-A0D4195E60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6701" y="4249065"/>
            <a:ext cx="3521597" cy="7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9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043" y="-291323"/>
            <a:ext cx="7770813" cy="1429871"/>
          </a:xfrm>
        </p:spPr>
        <p:txBody>
          <a:bodyPr/>
          <a:lstStyle/>
          <a:p>
            <a:r>
              <a:rPr lang="en-US" dirty="0"/>
              <a:t>Shared Data 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912074"/>
            <a:ext cx="9055100" cy="5489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effectLst/>
              </a:rPr>
              <a:t>The NIMH IRP longitudinal MRI Study of Normal Development 1990-2010</a:t>
            </a:r>
          </a:p>
          <a:p>
            <a:pPr>
              <a:buFont typeface="Arial"/>
              <a:buChar char="•"/>
            </a:pPr>
            <a:r>
              <a:rPr lang="en-US" sz="3000" dirty="0">
                <a:effectLst/>
              </a:rPr>
              <a:t>High impact, historic dataset</a:t>
            </a:r>
          </a:p>
          <a:p>
            <a:pPr>
              <a:buFont typeface="Arial"/>
              <a:buChar char="•"/>
            </a:pPr>
            <a:r>
              <a:rPr lang="en-US" sz="3200" dirty="0">
                <a:effectLst/>
              </a:rPr>
              <a:t>1,531 longitudinal, structural </a:t>
            </a:r>
            <a:br>
              <a:rPr lang="en-US" sz="3200" dirty="0">
                <a:effectLst/>
              </a:rPr>
            </a:br>
            <a:r>
              <a:rPr lang="en-US" sz="3200" dirty="0">
                <a:effectLst/>
              </a:rPr>
              <a:t>MRI scans on 792 subjects </a:t>
            </a:r>
            <a:br>
              <a:rPr lang="en-US" sz="3200" dirty="0">
                <a:effectLst/>
              </a:rPr>
            </a:br>
            <a:r>
              <a:rPr lang="en-US" sz="3200" dirty="0">
                <a:effectLst/>
              </a:rPr>
              <a:t>age 5-25 years</a:t>
            </a:r>
          </a:p>
          <a:p>
            <a:pPr>
              <a:buFont typeface="Arial"/>
              <a:buChar char="•"/>
            </a:pPr>
            <a:r>
              <a:rPr lang="en-US" sz="3200" dirty="0">
                <a:effectLst/>
              </a:rPr>
              <a:t>Available on the NDA May 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480EB-5D4C-4A49-8819-A86A5A0242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81" y="4542305"/>
            <a:ext cx="3330739" cy="22093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99F630-42FC-DB4A-80B7-A29B5C3D7D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697" y="1819063"/>
            <a:ext cx="3076105" cy="2042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E7250E-DB35-784E-BDE2-968C41711C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09" y="4992944"/>
            <a:ext cx="5096558" cy="17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5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51"/>
            <a:ext cx="7770813" cy="1429871"/>
          </a:xfrm>
        </p:spPr>
        <p:txBody>
          <a:bodyPr/>
          <a:lstStyle/>
          <a:p>
            <a:r>
              <a:rPr lang="en-US" dirty="0"/>
              <a:t>Curated Data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814917"/>
              </p:ext>
            </p:extLst>
          </p:nvPr>
        </p:nvGraphicFramePr>
        <p:xfrm>
          <a:off x="313660" y="1225565"/>
          <a:ext cx="8479465" cy="344997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920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0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b="1">
                          <a:effectLst/>
                        </a:rPr>
                        <a:t>Dataset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b="1">
                          <a:effectLst/>
                        </a:rPr>
                        <a:t>Size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b="1">
                          <a:effectLst/>
                        </a:rPr>
                        <a:t>Age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b="1">
                          <a:effectLst/>
                        </a:rPr>
                        <a:t>Comment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Human Connectome Project (HCP)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1300">
                          <a:effectLst/>
                        </a:rPr>
                        <a:t>1500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22-35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3 hrs,high res, twins &amp;siblings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Open fMRI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&gt; 3,000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Varies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Many different studies/sites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Functional Connectomes Project (FCON 1000)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&gt; 1,500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19-80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Collected across 33 different sites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Southwest U. Longitudinal Imaging Multimodal (SLIM)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&gt; 1,000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18-22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Longitudinal, rich behavioral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Consortium for Reliability and Reproducabilty (CoRR)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&gt; 1000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5-77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focus reliability and reproducibility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Southwest University Adult Lifespan Dataset (SALD)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&gt; 400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19-80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Wide age range, multimodal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Child Mind Inst. Healthy Brain Network (CMI HBN)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&gt; 700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5-21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Rich phenotyping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Autism Brain Imaging Data Exchange (ABIDE)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1300">
                          <a:effectLst/>
                        </a:rPr>
                        <a:t>&gt; 2000 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7-21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Approximately 50% individuals with ASD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hr-HR" sz="1300">
                          <a:effectLst/>
                        </a:rPr>
                        <a:t>ADHD-200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&gt; 700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7-26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Approximately 36% individuals with ADHD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UK Biobank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&lt; 35,000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40-69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Eventually 100,000 subjects with genetics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NIMH/NHGRI Data Sharing Project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 dirty="0">
                          <a:effectLst/>
                        </a:rPr>
                        <a:t>&gt; 400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5-77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Collected at on NIH Campus (Phil Shaw)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Adolescent Brain Cognitive Development (ABCD)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&gt; 10,000 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9-10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rich phenotyping, multisite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74E9E79-E813-AB4B-B1D7-25E57DF3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54" y="4844085"/>
            <a:ext cx="7823200" cy="189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58786-F61E-174E-BCFE-9C32ED1C92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729" y="5277785"/>
            <a:ext cx="948982" cy="51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6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51"/>
            <a:ext cx="7770813" cy="1429871"/>
          </a:xfrm>
        </p:spPr>
        <p:txBody>
          <a:bodyPr/>
          <a:lstStyle/>
          <a:p>
            <a:r>
              <a:rPr lang="en-US" dirty="0"/>
              <a:t>Curated Data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2275" y="5135525"/>
            <a:ext cx="9055100" cy="137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charset="0"/>
              <a:buChar char="•"/>
            </a:pPr>
            <a:r>
              <a:rPr lang="en-US" sz="3200" dirty="0"/>
              <a:t>Datasets available on the NIH High Performance Cluster in /data/DSST or /data/</a:t>
            </a:r>
            <a:r>
              <a:rPr lang="en-US" sz="3200" dirty="0" err="1"/>
              <a:t>DSST_dua</a:t>
            </a:r>
            <a:endParaRPr lang="en-US" sz="32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313660" y="1225565"/>
          <a:ext cx="8479465" cy="344997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920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0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b="1">
                          <a:effectLst/>
                        </a:rPr>
                        <a:t>Dataset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b="1">
                          <a:effectLst/>
                        </a:rPr>
                        <a:t>Size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b="1">
                          <a:effectLst/>
                        </a:rPr>
                        <a:t>Age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b="1">
                          <a:effectLst/>
                        </a:rPr>
                        <a:t>Comment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Human Connectome Project (HCP)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1300">
                          <a:effectLst/>
                        </a:rPr>
                        <a:t>1500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22-35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3 hrs,high res, twins &amp;siblings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Open fMRI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&gt; 3,000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Varies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Many different studies/sites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Functional Connectomes Project (FCON 1000)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&gt; 1,500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19-80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Collected across 33 different sites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Southwest U. Longitudinal Imaging Multimodal (SLIM)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&gt; 1,000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18-22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Longitudinal, rich behavioral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Consortium for Reliability and Reproducabilty (CoRR)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&gt; 1000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5-77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focus reliability and reproducibility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Southwest University Adult Lifespan Dataset (SALD)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&gt; 400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19-80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Wide age range, multimodal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Child Mind Inst. Healthy Brain Network (CMI HBN)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&gt; 700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5-21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Rich phenotyping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Autism Brain Imaging Data Exchange (ABIDE)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1300">
                          <a:effectLst/>
                        </a:rPr>
                        <a:t>&gt; 2000 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7-21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Approximately 50% individuals with ASD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hr-HR" sz="1300">
                          <a:effectLst/>
                        </a:rPr>
                        <a:t>ADHD-200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&gt; 700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7-26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Approximately 36% individuals with ADHD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UK Biobank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&lt; 35,000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40-69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Eventually 100,000 subjects with genetics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NIMH/NHGRI Data Sharing Project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 dirty="0">
                          <a:effectLst/>
                        </a:rPr>
                        <a:t>&gt; 400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5-77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Collected at on NIH Campus (Phil Shaw)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5383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Adolescent Brain Cognitive Development (ABCD)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&gt; 10,000 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1300">
                          <a:effectLst/>
                        </a:rPr>
                        <a:t>9-10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rich phenotyping, multisite</a:t>
                      </a:r>
                    </a:p>
                  </a:txBody>
                  <a:tcPr marL="13926" marR="13926" marT="9284" marB="928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72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2F48-479B-314C-AB77-CB901271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Curated Data Highlights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0A3E4E-94D2-7E4A-B105-51326D2C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6" y="1145456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UK Biobank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High quality MRI on 35,000 subjects (37-73 years) + deep phenotyping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Whole Exome Sequencing on 50,000 subjects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Available now on the NIH Compute Cluster </a:t>
            </a:r>
            <a:br>
              <a:rPr lang="en-US" sz="3000" dirty="0"/>
            </a:br>
            <a:r>
              <a:rPr lang="en-US" sz="3000" dirty="0"/>
              <a:t>(Data Use Agreement required)</a:t>
            </a:r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8A5A0-A889-5A40-9B5A-36A3EBFDD2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377" y="4282633"/>
            <a:ext cx="2172504" cy="2172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E80B6-46F8-0E4C-93F1-095434058E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490" y="4427250"/>
            <a:ext cx="3731389" cy="218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2F48-479B-314C-AB77-CB901271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266378"/>
            <a:ext cx="7770813" cy="1429871"/>
          </a:xfrm>
        </p:spPr>
        <p:txBody>
          <a:bodyPr/>
          <a:lstStyle/>
          <a:p>
            <a:r>
              <a:rPr lang="en-US" dirty="0"/>
              <a:t>Curated Data Highlights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0A3E4E-94D2-7E4A-B105-51326D2C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6" y="1006884"/>
            <a:ext cx="9055100" cy="159742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 Single Individual volunteer for Multiple Observations across Networks (SIMON) MRI dataset from INDI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892C2-5FAE-DB48-A975-D34C92EC34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575" y="2206190"/>
            <a:ext cx="4515181" cy="465181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07B076-F815-8E42-A2B4-158A8C0C8B51}"/>
              </a:ext>
            </a:extLst>
          </p:cNvPr>
          <p:cNvSpPr txBox="1">
            <a:spLocks/>
          </p:cNvSpPr>
          <p:nvPr/>
        </p:nvSpPr>
        <p:spPr>
          <a:xfrm>
            <a:off x="43655" y="2604304"/>
            <a:ext cx="4539920" cy="4109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800" dirty="0"/>
              <a:t>One ambidextrous healthy male aged between 29-46 years old, scanned in 73 sessions at multiple sites and with various scanner models over 17 years</a:t>
            </a:r>
          </a:p>
          <a:p>
            <a:pPr>
              <a:buFont typeface="Arial"/>
              <a:buChar char="•"/>
            </a:pPr>
            <a:r>
              <a:rPr lang="en-US" sz="2800" dirty="0"/>
              <a:t>Freely available without DUA</a:t>
            </a:r>
          </a:p>
        </p:txBody>
      </p:sp>
    </p:spTree>
    <p:extLst>
      <p:ext uri="{BB962C8B-B14F-4D97-AF65-F5344CB8AC3E}">
        <p14:creationId xmlns:p14="http://schemas.microsoft.com/office/powerpoint/2010/main" val="26467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Why do we need a Data Science &amp; Sharing Team?</a:t>
            </a:r>
          </a:p>
          <a:p>
            <a:pPr>
              <a:buFont typeface="Arial"/>
              <a:buChar char="•"/>
            </a:pPr>
            <a:r>
              <a:rPr lang="en-US" sz="3200" dirty="0"/>
              <a:t>What does the Data Science &amp; Sharing Team do?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Sharing &amp; Curating data</a:t>
            </a:r>
          </a:p>
          <a:p>
            <a:pPr lvl="1">
              <a:buFont typeface="Arial"/>
              <a:buChar char="•"/>
            </a:pPr>
            <a:r>
              <a:rPr lang="en-US" sz="3000" u="sng" dirty="0"/>
              <a:t>Training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Collaborative projects and grants</a:t>
            </a: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How can you make your science more reproducible?</a:t>
            </a:r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8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5958"/>
            <a:ext cx="9144000" cy="1429871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on working with large datasets</a:t>
            </a:r>
          </a:p>
        </p:txBody>
      </p:sp>
      <p:sp>
        <p:nvSpPr>
          <p:cNvPr id="5" name="Shape 264"/>
          <p:cNvSpPr txBox="1">
            <a:spLocks/>
          </p:cNvSpPr>
          <p:nvPr/>
        </p:nvSpPr>
        <p:spPr>
          <a:xfrm>
            <a:off x="0" y="1495549"/>
            <a:ext cx="8961120" cy="7635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00" u="sng" dirty="0"/>
              <a:t>Short courses &amp; multiday workshops on reproducible computing tools </a:t>
            </a:r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Automation with the Unix shell and High Performance Computing</a:t>
            </a:r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Basic coding skills: R, Python, </a:t>
            </a:r>
            <a:r>
              <a:rPr lang="en-US" sz="2000" dirty="0" err="1"/>
              <a:t>Juypter</a:t>
            </a:r>
            <a:r>
              <a:rPr lang="en-US" sz="2000" dirty="0"/>
              <a:t> Notebooks, </a:t>
            </a:r>
            <a:r>
              <a:rPr lang="en-US" sz="2000" dirty="0" err="1"/>
              <a:t>NiPype</a:t>
            </a:r>
            <a:endParaRPr lang="en-US" sz="2000" dirty="0"/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Version Control and code sharing: git &amp; github</a:t>
            </a:r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Increasing reproducibility with containerization</a:t>
            </a:r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endParaRPr lang="en-US" sz="2000" dirty="0"/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endParaRPr lang="en-US" sz="2000" dirty="0"/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endParaRPr lang="en-US" sz="2000" dirty="0"/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Also funded for 2019</a:t>
            </a:r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Two teams a NCBI </a:t>
            </a:r>
            <a:r>
              <a:rPr lang="en-US" sz="2000" dirty="0" err="1"/>
              <a:t>biohack</a:t>
            </a:r>
            <a:endParaRPr lang="en-US" sz="2000" dirty="0"/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endParaRPr lang="en-US" sz="2000" dirty="0"/>
          </a:p>
          <a:p>
            <a:pPr marL="457200" indent="-457200" algn="l">
              <a:spcBef>
                <a:spcPts val="0"/>
              </a:spcBef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6" name="Shape 2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1163" y="2654311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7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6891" y="3655531"/>
            <a:ext cx="3516527" cy="154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411" y="2654311"/>
            <a:ext cx="1143000" cy="857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3013" y="2644284"/>
            <a:ext cx="878470" cy="867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411" y="2647341"/>
            <a:ext cx="599402" cy="8642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" y="6419412"/>
            <a:ext cx="903769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Approx. 15 courses given or hosted to date, see </a:t>
            </a:r>
            <a:r>
              <a:rPr lang="en-US" u="sng" dirty="0"/>
              <a:t>http://cmn.nimh.nih.gov/dsst</a:t>
            </a:r>
            <a:r>
              <a:rPr lang="en-US" dirty="0"/>
              <a:t> for a full listing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28566" y="4577057"/>
            <a:ext cx="3661155" cy="1678466"/>
            <a:chOff x="128566" y="4577057"/>
            <a:chExt cx="3661155" cy="167846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888" y="4980660"/>
              <a:ext cx="967232" cy="96723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4895" y="4980660"/>
              <a:ext cx="981149" cy="96723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28566" y="5947746"/>
              <a:ext cx="1085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Mark Histed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64895" y="5875874"/>
              <a:ext cx="8158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John Lee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0068" y="4577057"/>
              <a:ext cx="3649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u="sng" dirty="0"/>
                <a:t>One-on-one or small group sessions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00693B5-5C11-0647-84CA-DC245620FB55}"/>
              </a:ext>
            </a:extLst>
          </p:cNvPr>
          <p:cNvGrpSpPr/>
          <p:nvPr/>
        </p:nvGrpSpPr>
        <p:grpSpPr>
          <a:xfrm>
            <a:off x="84007" y="3344170"/>
            <a:ext cx="8961120" cy="1324083"/>
            <a:chOff x="84007" y="3344170"/>
            <a:chExt cx="8961120" cy="1324083"/>
          </a:xfrm>
        </p:grpSpPr>
        <p:sp>
          <p:nvSpPr>
            <p:cNvPr id="12" name="Shape 264"/>
            <p:cNvSpPr txBox="1">
              <a:spLocks/>
            </p:cNvSpPr>
            <p:nvPr/>
          </p:nvSpPr>
          <p:spPr>
            <a:xfrm>
              <a:off x="84007" y="3347021"/>
              <a:ext cx="8961120" cy="763500"/>
            </a:xfrm>
            <a:prstGeom prst="rect">
              <a:avLst/>
            </a:prstGeom>
          </p:spPr>
          <p:txBody>
            <a:bodyPr vert="horz" lIns="91425" tIns="91425" rIns="91425" bIns="91425" rtlCol="0" anchor="t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0"/>
                </a:spcBef>
              </a:pPr>
              <a:r>
                <a:rPr lang="en-US" sz="2000" u="sng" dirty="0"/>
                <a:t>Hackathons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07" y="3750865"/>
              <a:ext cx="3273044" cy="333228"/>
            </a:xfrm>
            <a:prstGeom prst="rect">
              <a:avLst/>
            </a:prstGeom>
          </p:spPr>
        </p:pic>
        <p:pic>
          <p:nvPicPr>
            <p:cNvPr id="15" name="Picture 2" descr="https://cmn.nimh.nih.gov/static/img/people/dylan-nielson.jpg"/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12730" y="3365446"/>
              <a:ext cx="1051319" cy="992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3342390" y="4360476"/>
              <a:ext cx="2083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Dylan Nielson &amp; Bob Cox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72AB5E-1765-2041-981A-7EABDBEC3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1908" y="3344170"/>
              <a:ext cx="1013709" cy="1013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1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Why do we need a Data Science &amp; Sharing Team?</a:t>
            </a:r>
          </a:p>
          <a:p>
            <a:pPr>
              <a:buFont typeface="Arial"/>
              <a:buChar char="•"/>
            </a:pPr>
            <a:r>
              <a:rPr lang="en-US" sz="3200" dirty="0"/>
              <a:t>What does the Data Science &amp; Sharing Team do?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Sharing &amp; Curating data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Training</a:t>
            </a:r>
          </a:p>
          <a:p>
            <a:pPr lvl="1">
              <a:buFont typeface="Arial"/>
              <a:buChar char="•"/>
            </a:pPr>
            <a:r>
              <a:rPr lang="en-US" sz="3000" u="sng" dirty="0"/>
              <a:t>Collaborative projects and grants</a:t>
            </a: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How can you make your science more reproducible?</a:t>
            </a:r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80" y="-299822"/>
            <a:ext cx="7770813" cy="1429871"/>
          </a:xfrm>
        </p:spPr>
        <p:txBody>
          <a:bodyPr/>
          <a:lstStyle/>
          <a:p>
            <a:r>
              <a:rPr lang="en-US" dirty="0"/>
              <a:t>BRAIN Grants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7760" y="739699"/>
            <a:ext cx="9055100" cy="425702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3200" dirty="0"/>
              <a:t>Expanding Reproducibility, Quality Control, and Visualization in AFNI</a:t>
            </a:r>
          </a:p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3200" dirty="0"/>
              <a:t>Very strong review &amp; high score</a:t>
            </a:r>
          </a:p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3200" dirty="0"/>
              <a:t>Created new position on the </a:t>
            </a:r>
            <a:br>
              <a:rPr lang="en-US" sz="3200" dirty="0"/>
            </a:br>
            <a:r>
              <a:rPr lang="en-US" sz="3200" dirty="0"/>
              <a:t>AFNI Team </a:t>
            </a:r>
          </a:p>
          <a:p>
            <a:pPr lvl="1">
              <a:buFont typeface="Arial"/>
              <a:buChar char="•"/>
            </a:pPr>
            <a:endParaRPr lang="en-US" sz="3000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F57372-514F-174F-8669-68C4F2BEA846}"/>
              </a:ext>
            </a:extLst>
          </p:cNvPr>
          <p:cNvGrpSpPr>
            <a:grpSpLocks noRot="1" noChangeAspect="1"/>
          </p:cNvGrpSpPr>
          <p:nvPr/>
        </p:nvGrpSpPr>
        <p:grpSpPr>
          <a:xfrm>
            <a:off x="919789" y="3866581"/>
            <a:ext cx="6795135" cy="2781300"/>
            <a:chOff x="0" y="0"/>
            <a:chExt cx="6908440" cy="28314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A8DEA6-64F5-E247-B557-F3757F6FFFD3}"/>
                </a:ext>
              </a:extLst>
            </p:cNvPr>
            <p:cNvGrpSpPr>
              <a:grpSpLocks noRot="1" noChangeAspect="1"/>
            </p:cNvGrpSpPr>
            <p:nvPr/>
          </p:nvGrpSpPr>
          <p:grpSpPr>
            <a:xfrm>
              <a:off x="70175" y="79282"/>
              <a:ext cx="6838265" cy="2752164"/>
              <a:chOff x="70175" y="79282"/>
              <a:chExt cx="9511206" cy="382792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0ED405-6C74-E24B-9766-E77E0A023ADE}"/>
                  </a:ext>
                </a:extLst>
              </p:cNvPr>
              <p:cNvPicPr>
                <a:picLocks noRot="1" noChangeAspect="1" noEditPoints="1" noChangeArrowheads="1" noChangeShapeType="1" noCrop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7977" y="79282"/>
                <a:ext cx="4573404" cy="3827929"/>
              </a:xfrm>
              <a:prstGeom prst="rect">
                <a:avLst/>
              </a:prstGeom>
            </p:spPr>
          </p:pic>
          <p:pic>
            <p:nvPicPr>
              <p:cNvPr id="12" name="Picture 11" descr="https://lh6.googleusercontent.com/1hUrZu2hep1XwNO1lweZjG82Su5YKaPlkIjeDLSubNEsmbyoBuq8tw8MEGeMINpznXsEueegXW8EgI2ae46mdmnGh6R2dzssXnPGfhgPBlvwHFLjREyrXNkjsGRjD9wA40LmkWUQ">
                <a:extLst>
                  <a:ext uri="{FF2B5EF4-FFF2-40B4-BE49-F238E27FC236}">
                    <a16:creationId xmlns:a16="http://schemas.microsoft.com/office/drawing/2014/main" id="{33012503-4339-8742-8297-6F0B2F23DC90}"/>
                  </a:ext>
                </a:extLst>
              </p:cNvPr>
              <p:cNvPicPr>
                <a:picLocks noRot="1" noChangeAspect="1" noEditPoints="1" noChangeArrowheads="1" noChangeShapeType="1" noCrop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75" y="79282"/>
                <a:ext cx="4937802" cy="38279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A2D70EC0-0CBB-1245-BB33-F98CAFACC807}"/>
                </a:ext>
              </a:extLst>
            </p:cNvPr>
            <p:cNvSpPr txBox="1">
              <a:spLocks noRot="1" noChangeAspect="1" noEditPoints="1" noChangeArrowheads="1" noChangeShapeType="1" noTextEdit="1"/>
            </p:cNvSpPr>
            <p:nvPr/>
          </p:nvSpPr>
          <p:spPr>
            <a:xfrm>
              <a:off x="0" y="0"/>
              <a:ext cx="265337" cy="256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21592F4B-CE59-B746-BBF8-B5979494467B}"/>
                </a:ext>
              </a:extLst>
            </p:cNvPr>
            <p:cNvSpPr txBox="1">
              <a:spLocks noRot="1" noChangeAspect="1" noEditPoints="1" noChangeArrowheads="1" noChangeShapeType="1" noTextEdit="1"/>
            </p:cNvSpPr>
            <p:nvPr/>
          </p:nvSpPr>
          <p:spPr>
            <a:xfrm>
              <a:off x="3558872" y="9362"/>
              <a:ext cx="265337" cy="256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b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D993BAE5-EF35-184F-B22E-3EC61BBFED7F}"/>
                </a:ext>
              </a:extLst>
            </p:cNvPr>
            <p:cNvSpPr txBox="1">
              <a:spLocks noRot="1" noChangeAspect="1" noEditPoints="1" noChangeArrowheads="1" noChangeShapeType="1" noTextEdit="1"/>
            </p:cNvSpPr>
            <p:nvPr/>
          </p:nvSpPr>
          <p:spPr>
            <a:xfrm>
              <a:off x="5545931" y="9362"/>
              <a:ext cx="257590" cy="256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A142DC79-449E-BD49-BBD4-23D3103B7588}"/>
                </a:ext>
              </a:extLst>
            </p:cNvPr>
            <p:cNvSpPr txBox="1">
              <a:spLocks noRot="1" noChangeAspect="1" noEditPoints="1" noChangeArrowheads="1" noChangeShapeType="1" noTextEdit="1"/>
            </p:cNvSpPr>
            <p:nvPr/>
          </p:nvSpPr>
          <p:spPr>
            <a:xfrm>
              <a:off x="5233340" y="1533363"/>
              <a:ext cx="265337" cy="256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616B05FB-536D-764E-B7CF-C9CD5091AD96}"/>
                </a:ext>
              </a:extLst>
            </p:cNvPr>
            <p:cNvSpPr txBox="1">
              <a:spLocks noRot="1" noChangeAspect="1" noEditPoints="1" noChangeArrowheads="1" noChangeShapeType="1" noTextEdit="1"/>
            </p:cNvSpPr>
            <p:nvPr/>
          </p:nvSpPr>
          <p:spPr>
            <a:xfrm>
              <a:off x="3603423" y="1533363"/>
              <a:ext cx="265337" cy="256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</a:t>
              </a:r>
              <a:endPara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B8F431E-7C76-C740-8281-5D1AD50B4C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7723" y="1407064"/>
            <a:ext cx="1554443" cy="1444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82ED4C-05D3-164C-99B1-9760CF01C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630" y="1407064"/>
            <a:ext cx="1422400" cy="142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91A6C7-9F4C-A94C-A184-F69F104E4A60}"/>
              </a:ext>
            </a:extLst>
          </p:cNvPr>
          <p:cNvSpPr txBox="1"/>
          <p:nvPr/>
        </p:nvSpPr>
        <p:spPr>
          <a:xfrm>
            <a:off x="5801543" y="2868210"/>
            <a:ext cx="303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Dylan Nielson     Robert Cox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CF2F80-6A78-7748-8E2D-5C7255EDFC5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69" y="2886430"/>
            <a:ext cx="857530" cy="8453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1392C3-67F7-8543-B899-5DE5B71A57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0179" y="2874393"/>
            <a:ext cx="861098" cy="861098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45E7EB4F-3039-B745-A1B1-D9B1C4DD10C1}"/>
              </a:ext>
            </a:extLst>
          </p:cNvPr>
          <p:cNvSpPr/>
          <p:nvPr/>
        </p:nvSpPr>
        <p:spPr>
          <a:xfrm>
            <a:off x="3407429" y="3122061"/>
            <a:ext cx="378069" cy="2901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1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9141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Why do we need a Data Science &amp; Sharing Team?</a:t>
            </a: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What does the Data Science &amp; Sharing Team do?</a:t>
            </a:r>
          </a:p>
          <a:p>
            <a:pPr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How can you make your science more reproducible?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5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80" y="-299822"/>
            <a:ext cx="7770813" cy="1429871"/>
          </a:xfrm>
        </p:spPr>
        <p:txBody>
          <a:bodyPr/>
          <a:lstStyle/>
          <a:p>
            <a:r>
              <a:rPr lang="en-US" dirty="0"/>
              <a:t>BRAIN Grants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9275" y="746387"/>
            <a:ext cx="9055100" cy="425702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3200" dirty="0"/>
              <a:t>A standards-compliant PET repository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Will fund the creation of a </a:t>
            </a:r>
            <a:br>
              <a:rPr lang="en-US" sz="3000" dirty="0"/>
            </a:br>
            <a:r>
              <a:rPr lang="en-US" sz="3000" dirty="0"/>
              <a:t>PET validator tool (BIDS)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Create a new position within</a:t>
            </a:r>
            <a:br>
              <a:rPr lang="en-US" sz="3000" dirty="0"/>
            </a:br>
            <a:r>
              <a:rPr lang="en-US" sz="3000" dirty="0"/>
              <a:t>the NIMH IRP for PET data</a:t>
            </a:r>
            <a:br>
              <a:rPr lang="en-US" sz="3000" dirty="0"/>
            </a:br>
            <a:r>
              <a:rPr lang="en-US" sz="3000" dirty="0"/>
              <a:t>curation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PET receptor atlases</a:t>
            </a:r>
            <a:br>
              <a:rPr lang="en-US" sz="3000" dirty="0"/>
            </a:br>
            <a:r>
              <a:rPr lang="en-US" sz="3000" dirty="0"/>
              <a:t>  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8F431E-7C76-C740-8281-5D1AD50B4C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7723" y="1407064"/>
            <a:ext cx="1554443" cy="14446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91A6C7-9F4C-A94C-A184-F69F104E4A60}"/>
              </a:ext>
            </a:extLst>
          </p:cNvPr>
          <p:cNvSpPr txBox="1"/>
          <p:nvPr/>
        </p:nvSpPr>
        <p:spPr>
          <a:xfrm>
            <a:off x="5801543" y="2868210"/>
            <a:ext cx="303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Dylan Nielson.     Robert Innis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A31090-DF82-A745-8465-6764E3F7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605" y="1437233"/>
            <a:ext cx="1160684" cy="1437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915C93-7526-DD44-9470-BB349005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125" y="3582300"/>
            <a:ext cx="3441700" cy="10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E052FD-65A4-B74F-863F-A987C5DA7A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345" y="4334552"/>
            <a:ext cx="3194612" cy="25234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11651F-001C-1F42-A20C-0ED8B14BE813}"/>
              </a:ext>
            </a:extLst>
          </p:cNvPr>
          <p:cNvSpPr/>
          <p:nvPr/>
        </p:nvSpPr>
        <p:spPr>
          <a:xfrm>
            <a:off x="3728977" y="5864952"/>
            <a:ext cx="1442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Doug Greve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3F4B13-33AF-C245-BBAB-9E0D024894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8977" y="4411317"/>
            <a:ext cx="1271285" cy="14154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E754AC3-57BF-4347-8DA0-6B24ECCFDA13}"/>
              </a:ext>
            </a:extLst>
          </p:cNvPr>
          <p:cNvSpPr/>
          <p:nvPr/>
        </p:nvSpPr>
        <p:spPr>
          <a:xfrm>
            <a:off x="5394125" y="4642330"/>
            <a:ext cx="3634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Russ Poldrack &amp; Chris Gorgolewski</a:t>
            </a:r>
          </a:p>
          <a:p>
            <a:pPr algn="ctr"/>
            <a:r>
              <a:rPr lang="en-US" dirty="0"/>
              <a:t>Stanford Center for Reproducible Neuroscience</a:t>
            </a:r>
          </a:p>
        </p:txBody>
      </p:sp>
    </p:spTree>
    <p:extLst>
      <p:ext uri="{BB962C8B-B14F-4D97-AF65-F5344CB8AC3E}">
        <p14:creationId xmlns:p14="http://schemas.microsoft.com/office/powerpoint/2010/main" val="231428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395"/>
            <a:ext cx="9144000" cy="1429871"/>
          </a:xfrm>
        </p:spPr>
        <p:txBody>
          <a:bodyPr>
            <a:normAutofit/>
          </a:bodyPr>
          <a:lstStyle/>
          <a:p>
            <a:r>
              <a:rPr lang="en-US" sz="3600" dirty="0"/>
              <a:t>Collaborative Projects:  Harmonizing across scanners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2872" y="1229476"/>
            <a:ext cx="9055100" cy="425702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/>
              <a:buChar char="•"/>
            </a:pPr>
            <a:r>
              <a:rPr lang="en-US" sz="3200" dirty="0"/>
              <a:t>Long standing issue in the NIMH IRP</a:t>
            </a:r>
          </a:p>
          <a:p>
            <a:pPr>
              <a:spcBef>
                <a:spcPts val="1200"/>
              </a:spcBef>
              <a:buFont typeface="Arial"/>
              <a:buChar char="•"/>
            </a:pPr>
            <a:r>
              <a:rPr lang="en-US" sz="3200" dirty="0"/>
              <a:t>Question from NIMH Extramural</a:t>
            </a:r>
          </a:p>
          <a:p>
            <a:pPr lvl="1">
              <a:spcBef>
                <a:spcPts val="1200"/>
              </a:spcBef>
              <a:buFont typeface="Arial"/>
              <a:buChar char="•"/>
            </a:pPr>
            <a:r>
              <a:rPr lang="en-US" sz="3000" dirty="0"/>
              <a:t>Pros &amp; cons of multiple scanners</a:t>
            </a:r>
          </a:p>
          <a:p>
            <a:pPr>
              <a:spcBef>
                <a:spcPts val="1200"/>
              </a:spcBef>
              <a:buFont typeface="Arial"/>
              <a:buChar char="•"/>
            </a:pPr>
            <a:r>
              <a:rPr lang="en-US" sz="3200" dirty="0"/>
              <a:t>ABCD: </a:t>
            </a:r>
            <a:r>
              <a:rPr lang="en-US" sz="3000" dirty="0"/>
              <a:t>21 very different scanners</a:t>
            </a:r>
          </a:p>
          <a:p>
            <a:pPr>
              <a:spcBef>
                <a:spcPts val="1200"/>
              </a:spcBef>
              <a:buFont typeface="Arial"/>
              <a:buChar char="•"/>
            </a:pPr>
            <a:r>
              <a:rPr lang="en-US" sz="3200" dirty="0"/>
              <a:t>COMBAT method allow this variance to be mostly removed, but at a cost 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24A00-E155-D541-BBF3-AC22630F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4" y="5094601"/>
            <a:ext cx="81661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5DF161-DC80-314B-AB12-29FF1071D6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528" y="5458785"/>
            <a:ext cx="1490322" cy="5974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783F3B4-1EAF-F448-88AF-214D22C007E4}"/>
              </a:ext>
            </a:extLst>
          </p:cNvPr>
          <p:cNvGrpSpPr/>
          <p:nvPr/>
        </p:nvGrpSpPr>
        <p:grpSpPr>
          <a:xfrm>
            <a:off x="6608712" y="1413037"/>
            <a:ext cx="2603340" cy="1153363"/>
            <a:chOff x="6135317" y="5663381"/>
            <a:chExt cx="2603340" cy="11533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C9ECD1-668B-F047-9B94-7347F4B6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1805" y="5663381"/>
              <a:ext cx="845586" cy="8455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70DCBD-E6E3-F644-B815-98F390F2E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6987" y="5663381"/>
              <a:ext cx="807353" cy="80735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5F269B-CB08-8B45-9C6B-896A8D7D78E2}"/>
                </a:ext>
              </a:extLst>
            </p:cNvPr>
            <p:cNvSpPr/>
            <p:nvPr/>
          </p:nvSpPr>
          <p:spPr>
            <a:xfrm>
              <a:off x="6135317" y="6508967"/>
              <a:ext cx="26033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Linda Brady &amp; Michele Ferrante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DAAC51D-0514-FA47-B8EF-C0151CC0F67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500" y="2663489"/>
            <a:ext cx="2390379" cy="112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02C6E-81C5-E14E-BD4F-470978CD91F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4750" y="489454"/>
            <a:ext cx="666004" cy="8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Why do we need a Data Science &amp; Sharing Team?</a:t>
            </a:r>
          </a:p>
          <a:p>
            <a:pPr>
              <a:buFont typeface="Arial"/>
              <a:buChar char="•"/>
            </a:pPr>
            <a:r>
              <a:rPr lang="en-US" sz="3200" dirty="0"/>
              <a:t>What does the Data Science &amp; Sharing Team do?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Sharing &amp; Curating data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Training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Collaborative projects and grants</a:t>
            </a: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How can you make your science more reproducible?</a:t>
            </a:r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6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Why do we need a Data Science &amp; Sharing Team?</a:t>
            </a: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What does the Data Science &amp; Sharing Team do?</a:t>
            </a:r>
          </a:p>
          <a:p>
            <a:pPr lvl="1"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Sharing &amp; Curating data</a:t>
            </a:r>
          </a:p>
          <a:p>
            <a:pPr lvl="1"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Training</a:t>
            </a:r>
          </a:p>
          <a:p>
            <a:pPr lvl="1"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Collaborative projects and grants</a:t>
            </a:r>
          </a:p>
          <a:p>
            <a:pPr>
              <a:buFont typeface="Arial"/>
              <a:buChar char="•"/>
            </a:pPr>
            <a:r>
              <a:rPr lang="en-US" sz="3200" dirty="0"/>
              <a:t>How can you make your science more reproducible?</a:t>
            </a:r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29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D53A-A2FC-8D48-B907-36D0AB1F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help you make your science more reproducible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09BC98-60DD-BB44-B09F-17D036ED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Data sharing </a:t>
            </a:r>
          </a:p>
          <a:p>
            <a:pPr>
              <a:buFont typeface="Arial"/>
              <a:buChar char="•"/>
            </a:pPr>
            <a:r>
              <a:rPr lang="en-US" sz="3200" dirty="0"/>
              <a:t>Reporting guidelines (e.g. COBIDAS &amp; EQUATOR) for publication and review</a:t>
            </a:r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C209C-DA2F-5D4C-945E-967A7FB073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633" y="5491026"/>
            <a:ext cx="5589841" cy="953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43099D-8A57-D54A-AE7A-9D48AA4205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560" y="4074289"/>
            <a:ext cx="5570914" cy="109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4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D53A-A2FC-8D48-B907-36D0AB1F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help you make your science more reproducible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09BC98-60DD-BB44-B09F-17D036ED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Data sharing </a:t>
            </a:r>
          </a:p>
          <a:p>
            <a:pPr>
              <a:buFont typeface="Arial"/>
              <a:buChar char="•"/>
            </a:pPr>
            <a:r>
              <a:rPr lang="en-US" sz="3200" dirty="0"/>
              <a:t>Reporting guidelines (COBIDAS &amp; EQUATOR)</a:t>
            </a:r>
          </a:p>
          <a:p>
            <a:pPr>
              <a:buFont typeface="Arial"/>
              <a:buChar char="•"/>
            </a:pPr>
            <a:r>
              <a:rPr lang="en-US" sz="3200" dirty="0"/>
              <a:t>Replicating with independent data</a:t>
            </a:r>
          </a:p>
          <a:p>
            <a:pPr>
              <a:buFont typeface="Arial"/>
              <a:buChar char="•"/>
            </a:pPr>
            <a:r>
              <a:rPr lang="en-US" sz="3200" dirty="0"/>
              <a:t>Pre-registration </a:t>
            </a:r>
          </a:p>
          <a:p>
            <a:pPr>
              <a:buFont typeface="Arial"/>
              <a:buChar char="•"/>
            </a:pPr>
            <a:r>
              <a:rPr lang="en-US" sz="3200" dirty="0"/>
              <a:t>Code sharing </a:t>
            </a:r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9020AC-2C23-2C48-BFF9-6B46B8F6FAE3}"/>
              </a:ext>
            </a:extLst>
          </p:cNvPr>
          <p:cNvGrpSpPr/>
          <p:nvPr/>
        </p:nvGrpSpPr>
        <p:grpSpPr>
          <a:xfrm>
            <a:off x="3229336" y="4233941"/>
            <a:ext cx="5544273" cy="2025274"/>
            <a:chOff x="3275635" y="3212733"/>
            <a:chExt cx="5544273" cy="20252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7E8E52-B787-7F45-9391-2724BF597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5635" y="3212733"/>
              <a:ext cx="5544273" cy="2025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5F8C4A-F01B-7F43-AAA8-B1576BA8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4171" y="4433104"/>
              <a:ext cx="1505737" cy="6775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F9183E-1B12-8B45-A607-BA419A562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51032" y="4433104"/>
              <a:ext cx="755824" cy="783072"/>
            </a:xfrm>
            <a:prstGeom prst="rect">
              <a:avLst/>
            </a:prstGeom>
          </p:spPr>
        </p:pic>
      </p:grpSp>
      <p:pic>
        <p:nvPicPr>
          <p:cNvPr id="9" name="Picture 8" descr="GitHub_Logo.png">
            <a:extLst>
              <a:ext uri="{FF2B5EF4-FFF2-40B4-BE49-F238E27FC236}">
                <a16:creationId xmlns:a16="http://schemas.microsoft.com/office/drawing/2014/main" id="{FB3B6B3C-14A0-D346-ABCD-88AAAA805B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77" y="5509922"/>
            <a:ext cx="1638661" cy="671851"/>
          </a:xfrm>
          <a:prstGeom prst="rect">
            <a:avLst/>
          </a:prstGeom>
        </p:spPr>
      </p:pic>
      <p:pic>
        <p:nvPicPr>
          <p:cNvPr id="10" name="Picture 9" descr="GitHub-Mark-Light-120px-plus.png">
            <a:extLst>
              <a:ext uri="{FF2B5EF4-FFF2-40B4-BE49-F238E27FC236}">
                <a16:creationId xmlns:a16="http://schemas.microsoft.com/office/drawing/2014/main" id="{D5CDC994-6106-7D47-9018-02A8626EEF1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2" y="5462260"/>
            <a:ext cx="719513" cy="7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Science can and should be more reproducible, and we’re making progress</a:t>
            </a:r>
          </a:p>
          <a:p>
            <a:pPr>
              <a:buFont typeface="Arial"/>
              <a:buChar char="•"/>
            </a:pPr>
            <a:r>
              <a:rPr lang="en-US" sz="3200" dirty="0"/>
              <a:t>The Data Science &amp; Sharing Team is working to enhance reproducibility within the IRP through data sharing, training, and collaborative projects</a:t>
            </a:r>
          </a:p>
          <a:p>
            <a:pPr>
              <a:buFont typeface="Arial"/>
              <a:buChar char="•"/>
            </a:pPr>
            <a:r>
              <a:rPr lang="en-US" sz="3200" dirty="0"/>
              <a:t>You can make your science more reproducible with simple steps.  Our team is here to help!</a:t>
            </a:r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653"/>
            <a:ext cx="7770813" cy="85136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6" descr="profilePic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484" y="1480269"/>
            <a:ext cx="2066196" cy="19089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852" y="3381254"/>
            <a:ext cx="45625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Adam Thomas     Dylan Nielson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71863" y="629484"/>
            <a:ext cx="9144000" cy="9784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Science &amp; Sharing Team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AD3A90-8187-E846-A5D7-895897E34D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6064" y="1480269"/>
            <a:ext cx="2054009" cy="19089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39D5AE-0D25-1D40-BC7D-C7A0C3CF223D}"/>
              </a:ext>
            </a:extLst>
          </p:cNvPr>
          <p:cNvSpPr txBox="1"/>
          <p:nvPr/>
        </p:nvSpPr>
        <p:spPr>
          <a:xfrm>
            <a:off x="217807" y="4037750"/>
            <a:ext cx="90045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NIMHDSST@mail.nih.gov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http://cmn.nimh.nih.gov/dsst</a:t>
            </a:r>
            <a:r>
              <a:rPr lang="en-US" sz="2800" dirty="0"/>
              <a:t> (includes link to slides)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Building 10, Room 3D39 (DSST, MLT, SIO + good coffee &amp; snacks)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130A4C-DD90-E341-9958-FE4C5F4A0859}"/>
              </a:ext>
            </a:extLst>
          </p:cNvPr>
          <p:cNvGrpSpPr/>
          <p:nvPr/>
        </p:nvGrpSpPr>
        <p:grpSpPr>
          <a:xfrm>
            <a:off x="6949873" y="1480269"/>
            <a:ext cx="2066196" cy="2793537"/>
            <a:chOff x="6949873" y="1480269"/>
            <a:chExt cx="2066196" cy="27935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B9997-CEB1-6346-BBF7-346E504BF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4449" y="1480269"/>
              <a:ext cx="1877044" cy="190891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64D6B9-705D-5848-9E9C-8602DEF54938}"/>
                </a:ext>
              </a:extLst>
            </p:cNvPr>
            <p:cNvSpPr txBox="1"/>
            <p:nvPr/>
          </p:nvSpPr>
          <p:spPr>
            <a:xfrm>
              <a:off x="6949873" y="3381254"/>
              <a:ext cx="206619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Nikhil Goyal</a:t>
              </a:r>
            </a:p>
            <a:p>
              <a:pPr algn="ctr"/>
              <a:r>
                <a:rPr lang="en-US" sz="2600" dirty="0"/>
                <a:t>Fall 2019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73EE9D-EDBE-484B-A3B0-4864E6F0176E}"/>
              </a:ext>
            </a:extLst>
          </p:cNvPr>
          <p:cNvGrpSpPr/>
          <p:nvPr/>
        </p:nvGrpSpPr>
        <p:grpSpPr>
          <a:xfrm>
            <a:off x="4740733" y="1457322"/>
            <a:ext cx="2155371" cy="2861810"/>
            <a:chOff x="4740733" y="1457322"/>
            <a:chExt cx="2155371" cy="28618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4248CC-583E-B44D-9C95-F411C9C44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40733" y="1457322"/>
              <a:ext cx="2155371" cy="190891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4DD593-9107-DB46-ADC2-343B4CEAADCD}"/>
                </a:ext>
              </a:extLst>
            </p:cNvPr>
            <p:cNvSpPr txBox="1"/>
            <p:nvPr/>
          </p:nvSpPr>
          <p:spPr>
            <a:xfrm>
              <a:off x="4851932" y="3426580"/>
              <a:ext cx="193297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Travis Riddle</a:t>
              </a:r>
            </a:p>
            <a:p>
              <a:pPr algn="ctr"/>
              <a:r>
                <a:rPr lang="en-US" sz="2600" dirty="0"/>
                <a:t>Mar 25th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FAB5-F720-4A4F-A0C4-89C5468E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75" y="2552724"/>
            <a:ext cx="7770813" cy="1429871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60118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80387" y="74723"/>
            <a:ext cx="90636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Why do we need a Data Science &amp; Sharing Team?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7ACAF-02EA-A344-8E18-27011A2E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277" y="1400419"/>
            <a:ext cx="1633974" cy="202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5E8EAF-55BF-8441-ACC4-89812EFF4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177" y="1400419"/>
            <a:ext cx="1619600" cy="2011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FBE5E-1222-1042-8FDB-2F2C243E4E3B}"/>
              </a:ext>
            </a:extLst>
          </p:cNvPr>
          <p:cNvSpPr txBox="1"/>
          <p:nvPr/>
        </p:nvSpPr>
        <p:spPr>
          <a:xfrm>
            <a:off x="472273" y="1517301"/>
            <a:ext cx="42360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DSST was created in 2016 by Susan Amara and Peter Bandettini to address a growing data problems within the IRP</a:t>
            </a:r>
          </a:p>
        </p:txBody>
      </p:sp>
    </p:spTree>
    <p:extLst>
      <p:ext uri="{BB962C8B-B14F-4D97-AF65-F5344CB8AC3E}">
        <p14:creationId xmlns:p14="http://schemas.microsoft.com/office/powerpoint/2010/main" val="237246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685800" y="74723"/>
            <a:ext cx="77708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Problem #1: Scientist are downing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3C8F94-AD9B-B340-8FEB-7093F01C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5240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7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ro-cereal-vs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57300"/>
            <a:ext cx="9144000" cy="3082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477"/>
            <a:ext cx="9144000" cy="1429871"/>
          </a:xfrm>
        </p:spPr>
        <p:txBody>
          <a:bodyPr>
            <a:normAutofit/>
          </a:bodyPr>
          <a:lstStyle/>
          <a:p>
            <a:r>
              <a:rPr lang="en-US" sz="4000" dirty="0"/>
              <a:t>Problem #1: Drowning in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95043" y="4288546"/>
            <a:ext cx="90489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“How much time do you spend handling, reorganizing, and managing your data as opposed to actually </a:t>
            </a:r>
            <a:r>
              <a:rPr lang="en-US" sz="3200" i="1" dirty="0"/>
              <a:t>doing</a:t>
            </a:r>
            <a:r>
              <a:rPr lang="en-US" sz="3200" dirty="0"/>
              <a:t> science?”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Median answer is 80%</a:t>
            </a:r>
          </a:p>
        </p:txBody>
      </p:sp>
    </p:spTree>
    <p:extLst>
      <p:ext uri="{BB962C8B-B14F-4D97-AF65-F5344CB8AC3E}">
        <p14:creationId xmlns:p14="http://schemas.microsoft.com/office/powerpoint/2010/main" val="373302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/>
              <a:t>Problem #2: Reproducibility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41" y="1113148"/>
            <a:ext cx="5641927" cy="4904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3AB9A-B8EB-5A4C-B612-C25B196243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771" y="4466434"/>
            <a:ext cx="5040775" cy="191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093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The Reproducibility Crisis dates back to 2005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DCD9B9-1462-5541-AF55-EF759E47A2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749" y="3048001"/>
            <a:ext cx="7239000" cy="1801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4B757-DAC6-534A-AC10-7D5B09DCB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586" y="3048000"/>
            <a:ext cx="3647163" cy="366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8EBF1-9D1A-AA45-A845-C423CB6C5E7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749" y="3069898"/>
            <a:ext cx="2783953" cy="38689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7947CBE-2F3D-A745-864E-F30F778C3B2A}"/>
              </a:ext>
            </a:extLst>
          </p:cNvPr>
          <p:cNvSpPr/>
          <p:nvPr/>
        </p:nvSpPr>
        <p:spPr>
          <a:xfrm>
            <a:off x="4396586" y="3069898"/>
            <a:ext cx="1389424" cy="386894"/>
          </a:xfrm>
          <a:prstGeom prst="ellipse">
            <a:avLst/>
          </a:prstGeom>
          <a:noFill/>
          <a:ln w="3810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7572F85-D5A9-D74D-B538-4A66A52F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/>
              <a:t>Problem: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256797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093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The Reproducibility Crisis date back to 2005</a:t>
            </a:r>
          </a:p>
          <a:p>
            <a:pPr>
              <a:buFont typeface="Arial"/>
              <a:buChar char="•"/>
            </a:pPr>
            <a:r>
              <a:rPr lang="en-US" sz="3200" dirty="0"/>
              <a:t>Surveys suggest consensus</a:t>
            </a:r>
            <a:br>
              <a:rPr lang="en-US" sz="3200" dirty="0"/>
            </a:br>
            <a:r>
              <a:rPr lang="en-US" sz="3200" dirty="0"/>
              <a:t>the problem is real</a:t>
            </a:r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7572F85-D5A9-D74D-B538-4A66A52F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/>
              <a:t>Problem: Reproducibility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9334FF-88A0-D54E-8815-5545EB3AEA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641" y="3111135"/>
            <a:ext cx="4200359" cy="3547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3D26F-7A86-294F-A2E9-BC8A405E40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791" y="1678680"/>
            <a:ext cx="4294209" cy="12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154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38423</TotalTime>
  <Words>1814</Words>
  <Application>Microsoft Macintosh PowerPoint</Application>
  <PresentationFormat>On-screen Show (4:3)</PresentationFormat>
  <Paragraphs>326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Gill Sans MT</vt:lpstr>
      <vt:lpstr>Times New Roman</vt:lpstr>
      <vt:lpstr>Story</vt:lpstr>
      <vt:lpstr>Data Science &amp; Sharing Team NIMH IRP Investigator’s Seminar Series 12 March 2019 </vt:lpstr>
      <vt:lpstr>Questions</vt:lpstr>
      <vt:lpstr>Questions</vt:lpstr>
      <vt:lpstr>PowerPoint Presentation</vt:lpstr>
      <vt:lpstr>PowerPoint Presentation</vt:lpstr>
      <vt:lpstr>Problem #1: Drowning in data</vt:lpstr>
      <vt:lpstr>Problem #2: Reproducibility</vt:lpstr>
      <vt:lpstr>Problem: Reproducibility</vt:lpstr>
      <vt:lpstr>Problem: Reproducibility</vt:lpstr>
      <vt:lpstr>Problem: Reproducibility</vt:lpstr>
      <vt:lpstr>Problem: Reproducibility</vt:lpstr>
      <vt:lpstr>PowerPoint Presentation</vt:lpstr>
      <vt:lpstr>PowerPoint Presentation</vt:lpstr>
      <vt:lpstr>Questions</vt:lpstr>
      <vt:lpstr>Here to help</vt:lpstr>
      <vt:lpstr>Questions</vt:lpstr>
      <vt:lpstr>Sharing Data</vt:lpstr>
      <vt:lpstr>Shared Data Highlights</vt:lpstr>
      <vt:lpstr>Better clinical scans &amp; shared data</vt:lpstr>
      <vt:lpstr>Shared Data Highlights</vt:lpstr>
      <vt:lpstr>Shared Data Highlight</vt:lpstr>
      <vt:lpstr>Curated Data</vt:lpstr>
      <vt:lpstr>Curated Data</vt:lpstr>
      <vt:lpstr>Curated Data Highlights</vt:lpstr>
      <vt:lpstr>Curated Data Highlights</vt:lpstr>
      <vt:lpstr>Questions</vt:lpstr>
      <vt:lpstr>Training on working with large datasets</vt:lpstr>
      <vt:lpstr>Questions</vt:lpstr>
      <vt:lpstr>BRAIN Grants</vt:lpstr>
      <vt:lpstr>BRAIN Grants</vt:lpstr>
      <vt:lpstr>Collaborative Projects:  Harmonizing across scanners</vt:lpstr>
      <vt:lpstr>Questions</vt:lpstr>
      <vt:lpstr>Questions</vt:lpstr>
      <vt:lpstr>How can we help you make your science more reproducible</vt:lpstr>
      <vt:lpstr>How can we help you make your science more reproducible</vt:lpstr>
      <vt:lpstr>Take homes</vt:lpstr>
      <vt:lpstr>Summary</vt:lpstr>
      <vt:lpstr>Thanks!</vt:lpstr>
    </vt:vector>
  </TitlesOfParts>
  <Company>NIH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Plasticity and Aerobic Fitness</dc:title>
  <dc:creator>Adam Thomas</dc:creator>
  <cp:lastModifiedBy>Adam Thomas</cp:lastModifiedBy>
  <cp:revision>373</cp:revision>
  <cp:lastPrinted>2017-05-10T18:59:04Z</cp:lastPrinted>
  <dcterms:created xsi:type="dcterms:W3CDTF">2014-10-30T13:44:34Z</dcterms:created>
  <dcterms:modified xsi:type="dcterms:W3CDTF">2019-03-12T20:48:19Z</dcterms:modified>
</cp:coreProperties>
</file>